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pedsovet.su/" TargetMode="Externa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llpapersam.com/wallpapers/2013/03/Rainbow1-1260x1680.jpg" TargetMode="External"/><Relationship Id="rId2" Type="http://schemas.openxmlformats.org/officeDocument/2006/relationships/hyperlink" Target="http://nachalo4ka.ru/wp-content/uploads/2014/07/5-600x523.png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s3.pic4you.ru/allimage/y2013/10-24/12216/3925147.png" TargetMode="External"/><Relationship Id="rId5" Type="http://schemas.openxmlformats.org/officeDocument/2006/relationships/hyperlink" Target="http://s3.pic4you.ru/allimage/y2013/10-24/12216/3925146.png" TargetMode="External"/><Relationship Id="rId4" Type="http://schemas.openxmlformats.org/officeDocument/2006/relationships/hyperlink" Target="http://s3.pic4you.ru/allimage/y2013/09-23/12216/3841843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roup 1"/>
          <p:cNvGrpSpPr/>
          <p:nvPr/>
        </p:nvGrpSpPr>
        <p:grpSpPr>
          <a:xfrm>
            <a:off x="285840" y="2357280"/>
            <a:ext cx="8428680" cy="2957760"/>
            <a:chOff x="285840" y="2357280"/>
            <a:chExt cx="8428680" cy="2957760"/>
          </a:xfrm>
        </p:grpSpPr>
        <p:sp>
          <p:nvSpPr>
            <p:cNvPr id="115" name="CustomShape 2"/>
            <p:cNvSpPr/>
            <p:nvPr/>
          </p:nvSpPr>
          <p:spPr>
            <a:xfrm>
              <a:off x="285840" y="2357280"/>
              <a:ext cx="8428680" cy="19184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6000" b="1" strike="noStrike" spc="-1">
                  <a:solidFill>
                    <a:srgbClr val="C00000"/>
                  </a:solidFill>
                  <a:latin typeface="Monotype Corsiva"/>
                  <a:ea typeface="DejaVu Sans"/>
                </a:rPr>
                <a:t>«Школьный вестник»</a:t>
              </a:r>
              <a:endParaRPr lang="ru-RU" sz="6000" b="0" strike="noStrike" spc="-1">
                <a:latin typeface="Arial"/>
              </a:endParaRPr>
            </a:p>
          </p:txBody>
        </p:sp>
        <p:sp>
          <p:nvSpPr>
            <p:cNvPr id="116" name="CustomShape 3"/>
            <p:cNvSpPr/>
            <p:nvPr/>
          </p:nvSpPr>
          <p:spPr>
            <a:xfrm>
              <a:off x="357120" y="4946760"/>
              <a:ext cx="4785120" cy="3682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17" name="CustomShape 4"/>
          <p:cNvSpPr/>
          <p:nvPr/>
        </p:nvSpPr>
        <p:spPr>
          <a:xfrm>
            <a:off x="2000160" y="1143000"/>
            <a:ext cx="4723920" cy="82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C00000"/>
                </a:solidFill>
                <a:latin typeface="Monotype Corsiva"/>
                <a:ea typeface="DejaVu Sans"/>
              </a:rPr>
              <a:t>МОБУ «Пружининская СШ»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C00000"/>
                </a:solidFill>
                <a:latin typeface="Monotype Corsiva"/>
                <a:ea typeface="DejaVu Sans"/>
              </a:rPr>
              <a:t>Декабрь 2023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"/>
          <p:cNvGrpSpPr/>
          <p:nvPr/>
        </p:nvGrpSpPr>
        <p:grpSpPr>
          <a:xfrm>
            <a:off x="357120" y="642960"/>
            <a:ext cx="8142840" cy="5149440"/>
            <a:chOff x="357120" y="642960"/>
            <a:chExt cx="8142840" cy="5149440"/>
          </a:xfrm>
        </p:grpSpPr>
        <p:grpSp>
          <p:nvGrpSpPr>
            <p:cNvPr id="149" name="Group 2"/>
            <p:cNvGrpSpPr/>
            <p:nvPr/>
          </p:nvGrpSpPr>
          <p:grpSpPr>
            <a:xfrm>
              <a:off x="357120" y="642960"/>
              <a:ext cx="8142840" cy="3966480"/>
              <a:chOff x="357120" y="642960"/>
              <a:chExt cx="8142840" cy="3966480"/>
            </a:xfrm>
          </p:grpSpPr>
          <p:sp>
            <p:nvSpPr>
              <p:cNvPr id="150" name="CustomShape 3"/>
              <p:cNvSpPr/>
              <p:nvPr/>
            </p:nvSpPr>
            <p:spPr>
              <a:xfrm>
                <a:off x="357120" y="642960"/>
                <a:ext cx="8142840" cy="31071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ru-RU" sz="1800" b="0" strike="noStrike" spc="-1">
                    <a:solidFill>
                      <a:srgbClr val="000000"/>
                    </a:solidFill>
                    <a:latin typeface="Monotype Corsiva"/>
                    <a:ea typeface="DejaVu Sans"/>
                  </a:rPr>
                  <a:t>Вы можете использовать </a:t>
                </a:r>
                <a:endParaRPr lang="ru-RU" sz="1800" b="0" strike="noStrike" spc="-1"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ru-RU" sz="1800" b="0" strike="noStrike" spc="-1">
                    <a:solidFill>
                      <a:srgbClr val="000000"/>
                    </a:solidFill>
                    <a:latin typeface="Monotype Corsiva"/>
                    <a:ea typeface="DejaVu Sans"/>
                  </a:rPr>
                  <a:t>данное оформление </a:t>
                </a:r>
                <a:endParaRPr lang="ru-RU" sz="1800" b="0" strike="noStrike" spc="-1"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ru-RU" sz="1800" b="0" strike="noStrike" spc="-1">
                    <a:solidFill>
                      <a:srgbClr val="000000"/>
                    </a:solidFill>
                    <a:latin typeface="Monotype Corsiva"/>
                    <a:ea typeface="DejaVu Sans"/>
                  </a:rPr>
                  <a:t>для создания своих презентаций, </a:t>
                </a:r>
                <a:endParaRPr lang="ru-RU" sz="1800" b="0" strike="noStrike" spc="-1"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ru-RU" sz="1800" b="0" strike="noStrike" spc="-1">
                    <a:solidFill>
                      <a:srgbClr val="000000"/>
                    </a:solidFill>
                    <a:latin typeface="Monotype Corsiva"/>
                    <a:ea typeface="DejaVu Sans"/>
                  </a:rPr>
                  <a:t>но в своей презентации вы должны указать </a:t>
                </a:r>
                <a:endParaRPr lang="ru-RU" sz="1800" b="0" strike="noStrike" spc="-1"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ru-RU" sz="1800" b="0" strike="noStrike" spc="-1">
                    <a:solidFill>
                      <a:srgbClr val="000000"/>
                    </a:solidFill>
                    <a:latin typeface="Monotype Corsiva"/>
                    <a:ea typeface="DejaVu Sans"/>
                  </a:rPr>
                  <a:t>источник шаблона: </a:t>
                </a:r>
                <a:endParaRPr lang="ru-RU" sz="1800" b="0" strike="noStrike" spc="-1"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endParaRPr lang="ru-RU" sz="1800" b="0" strike="noStrike" spc="-1"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ru-RU" sz="1800" b="0" strike="noStrike" spc="-1">
                    <a:solidFill>
                      <a:srgbClr val="C00000"/>
                    </a:solidFill>
                    <a:latin typeface="Monotype Corsiva"/>
                    <a:ea typeface="DejaVu Sans"/>
                  </a:rPr>
                  <a:t>Фокина Лидия Петровна</a:t>
                </a:r>
                <a:endParaRPr lang="ru-RU" sz="1800" b="0" strike="noStrike" spc="-1"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ru-RU" sz="1800" b="0" strike="noStrike" spc="-1">
                    <a:solidFill>
                      <a:srgbClr val="C00000"/>
                    </a:solidFill>
                    <a:latin typeface="Monotype Corsiva"/>
                    <a:ea typeface="DejaVu Sans"/>
                  </a:rPr>
                  <a:t>учитель начальных классов</a:t>
                </a:r>
                <a:endParaRPr lang="ru-RU" sz="1800" b="0" strike="noStrike" spc="-1"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ru-RU" sz="1800" b="0" strike="noStrike" spc="-1">
                    <a:solidFill>
                      <a:srgbClr val="C00000"/>
                    </a:solidFill>
                    <a:latin typeface="Monotype Corsiva"/>
                    <a:ea typeface="DejaVu Sans"/>
                  </a:rPr>
                  <a:t>МКОУ «СОШ ст. Евсино»</a:t>
                </a:r>
                <a:endParaRPr lang="ru-RU" sz="1800" b="0" strike="noStrike" spc="-1"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ru-RU" sz="1800" b="0" strike="noStrike" spc="-1">
                    <a:solidFill>
                      <a:srgbClr val="C00000"/>
                    </a:solidFill>
                    <a:latin typeface="Monotype Corsiva"/>
                    <a:ea typeface="DejaVu Sans"/>
                  </a:rPr>
                  <a:t>Искитимского района</a:t>
                </a:r>
                <a:endParaRPr lang="ru-RU" sz="1800" b="0" strike="noStrike" spc="-1"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ru-RU" sz="1800" b="0" strike="noStrike" spc="-1">
                    <a:solidFill>
                      <a:srgbClr val="C00000"/>
                    </a:solidFill>
                    <a:latin typeface="Monotype Corsiva"/>
                    <a:ea typeface="DejaVu Sans"/>
                  </a:rPr>
                  <a:t>Новосибирской области</a:t>
                </a:r>
                <a:endParaRPr lang="ru-RU" sz="1800" b="0" strike="noStrike" spc="-1">
                  <a:latin typeface="Arial"/>
                </a:endParaRPr>
              </a:p>
            </p:txBody>
          </p:sp>
          <p:sp>
            <p:nvSpPr>
              <p:cNvPr id="151" name="CustomShape 4"/>
              <p:cNvSpPr/>
              <p:nvPr/>
            </p:nvSpPr>
            <p:spPr>
              <a:xfrm>
                <a:off x="1136880" y="4214880"/>
                <a:ext cx="6670080" cy="394560"/>
              </a:xfrm>
              <a:prstGeom prst="rect">
                <a:avLst/>
              </a:prstGeom>
              <a:noFill/>
              <a:ln w="936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ru-RU" sz="2000" b="0" strike="noStrike" spc="-1">
                    <a:solidFill>
                      <a:srgbClr val="000000"/>
                    </a:solidFill>
                    <a:latin typeface="Monotype Corsiva"/>
                    <a:ea typeface="DejaVu Sans"/>
                  </a:rPr>
                  <a:t>Сайт </a:t>
                </a:r>
                <a:r>
                  <a:rPr lang="en-US" sz="2000" b="0" u="sng" strike="noStrike" spc="-1">
                    <a:solidFill>
                      <a:srgbClr val="C00000"/>
                    </a:solidFill>
                    <a:uFillTx/>
                    <a:latin typeface="Monotype Corsiva"/>
                    <a:ea typeface="DejaVu Sans"/>
                    <a:hlinkClick r:id="rId2"/>
                  </a:rPr>
                  <a:t>http://pedsovet.su/</a:t>
                </a:r>
                <a:r>
                  <a:rPr lang="ru-RU" sz="2000" b="0" strike="noStrike" spc="-1">
                    <a:solidFill>
                      <a:srgbClr val="000000"/>
                    </a:solidFill>
                    <a:latin typeface="Monotype Corsiva"/>
                    <a:ea typeface="DejaVu Sans"/>
                  </a:rPr>
                  <a:t> </a:t>
                </a:r>
                <a:endParaRPr lang="ru-RU" sz="2000" b="0" strike="noStrike" spc="-1">
                  <a:latin typeface="Arial"/>
                </a:endParaRPr>
              </a:p>
            </p:txBody>
          </p:sp>
        </p:grpSp>
        <p:sp>
          <p:nvSpPr>
            <p:cNvPr id="152" name="CustomShape 5"/>
            <p:cNvSpPr/>
            <p:nvPr/>
          </p:nvSpPr>
          <p:spPr>
            <a:xfrm>
              <a:off x="357120" y="5154120"/>
              <a:ext cx="4928040" cy="6382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800" b="1" strike="noStrike" spc="-1">
                  <a:solidFill>
                    <a:srgbClr val="C00000"/>
                  </a:solidFill>
                  <a:latin typeface="Calibri"/>
                  <a:ea typeface="DejaVu Sans"/>
                </a:rPr>
                <a:t>СПАСИБО АВТОРАМ </a:t>
              </a:r>
              <a:endParaRPr lang="ru-RU" sz="18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1800" b="1" strike="noStrike" spc="-1">
                  <a:solidFill>
                    <a:srgbClr val="C00000"/>
                  </a:solidFill>
                  <a:latin typeface="Calibri"/>
                  <a:ea typeface="DejaVu Sans"/>
                </a:rPr>
                <a:t>ФОНОВ И КАРТИНОК</a:t>
              </a:r>
              <a:endParaRPr lang="ru-RU" sz="1800" b="0" strike="noStrike" spc="-1">
                <a:latin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1143000" y="357120"/>
            <a:ext cx="6714000" cy="438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strike="noStrike" spc="-1">
                <a:solidFill>
                  <a:srgbClr val="C00000"/>
                </a:solidFill>
                <a:latin typeface="Times New Roman"/>
                <a:ea typeface="Calibri"/>
              </a:rPr>
              <a:t>Интернет-ресурсы: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Колокольчик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en-US" sz="1400" b="0" u="sng" strike="noStrike" spc="-1">
                <a:solidFill>
                  <a:srgbClr val="C00000"/>
                </a:solidFill>
                <a:uFillTx/>
                <a:latin typeface="Times New Roman"/>
                <a:ea typeface="Calibri"/>
                <a:hlinkClick r:id="rId2"/>
              </a:rPr>
              <a:t>http://nachalo4ka.ru/wp-content/uploads/2014/07/5-600x523.png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Фон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en-US" sz="1400" b="0" u="sng" strike="noStrike" spc="-1">
                <a:solidFill>
                  <a:srgbClr val="C00000"/>
                </a:solidFill>
                <a:uFillTx/>
                <a:latin typeface="Times New Roman"/>
                <a:ea typeface="Calibri"/>
                <a:hlinkClick r:id="rId3"/>
              </a:rPr>
              <a:t>http://www.wallpapersam.com/wallpapers/2013/03/Rainbow1-1260x1680.jpg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Листья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en-US" sz="1400" b="0" u="sng" strike="noStrike" spc="-1">
                <a:solidFill>
                  <a:srgbClr val="C00000"/>
                </a:solidFill>
                <a:uFillTx/>
                <a:latin typeface="Times New Roman"/>
                <a:ea typeface="Calibri"/>
                <a:hlinkClick r:id="rId4"/>
              </a:rPr>
              <a:t>http://s3.pic4you.ru/allimage/y2013/09-23/12216/3841843.png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Клипарт школьный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ru-RU" sz="1400" b="0" u="sng" strike="noStrike" spc="-1">
                <a:solidFill>
                  <a:srgbClr val="C00000"/>
                </a:solidFill>
                <a:uFillTx/>
                <a:latin typeface="Times New Roman"/>
                <a:ea typeface="Calibri"/>
                <a:hlinkClick r:id="rId5"/>
              </a:rPr>
              <a:t>http</a:t>
            </a:r>
            <a:r>
              <a:rPr lang="ru-RU" sz="1400" b="0" u="sng" strike="noStrike" spc="-1">
                <a:solidFill>
                  <a:srgbClr val="C00000"/>
                </a:solidFill>
                <a:uFillTx/>
                <a:latin typeface="Times New Roman"/>
                <a:ea typeface="Calibri"/>
                <a:hlinkClick r:id="rId5"/>
              </a:rPr>
              <a:t>://s3.pic4you.ru/allimage/y2013/10-24/12216/3925146.png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Клипарт школьный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ru-RU" sz="1400" b="0" u="sng" strike="noStrike" spc="-1">
                <a:solidFill>
                  <a:srgbClr val="C00000"/>
                </a:solidFill>
                <a:uFillTx/>
                <a:latin typeface="Times New Roman"/>
                <a:ea typeface="Calibri"/>
                <a:hlinkClick r:id="rId6"/>
              </a:rPr>
              <a:t>http</a:t>
            </a:r>
            <a:r>
              <a:rPr lang="ru-RU" sz="1400" b="0" u="sng" strike="noStrike" spc="-1">
                <a:solidFill>
                  <a:srgbClr val="C00000"/>
                </a:solidFill>
                <a:uFillTx/>
                <a:latin typeface="Times New Roman"/>
                <a:ea typeface="Calibri"/>
                <a:hlinkClick r:id="rId6"/>
              </a:rPr>
              <a:t>://s3.pic4you.ru/allimage/y2013/10-24/12216/3925147.png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50000"/>
              </a:lnSpc>
            </a:pPr>
            <a:endParaRPr lang="ru-RU" sz="1400" b="0" strike="noStrike" spc="-1">
              <a:latin typeface="Arial"/>
            </a:endParaRPr>
          </a:p>
          <a:p>
            <a:pPr algn="ctr">
              <a:lnSpc>
                <a:spcPct val="150000"/>
              </a:lnSpc>
            </a:pP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i="1" strike="noStrike" spc="-1">
                <a:solidFill>
                  <a:srgbClr val="C00000"/>
                </a:solidFill>
                <a:latin typeface="Calibri"/>
                <a:ea typeface="DejaVu Sans"/>
              </a:rPr>
              <a:t>В этом номере: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Наши путешествия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Волонтеры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Первые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Поздравляем победителей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Новогодние мастер-классы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Новогодние мероприятия</a:t>
            </a:r>
            <a:endParaRPr lang="ru-RU" sz="32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Школьная елка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i="1" strike="noStrike" spc="-1">
                <a:solidFill>
                  <a:srgbClr val="C00000"/>
                </a:solidFill>
                <a:latin typeface="Calibri"/>
                <a:ea typeface="DejaVu Sans"/>
              </a:rPr>
              <a:t>Наши путешествия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467640" y="1124640"/>
            <a:ext cx="8218080" cy="500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1080" algn="just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В течение декабря Климовой М.М. </a:t>
            </a:r>
            <a:r>
              <a:rPr lang="ru-RU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были организованы несколько поездок.   Ребята 5-8 классов неоднократно побывали в ЦДО Лидер, где участвовали в экологической викторине, мастер-классе «Поделки из мусора»,  посетили архив и библиотеку в г. Гаврилов-Ям. Их вниманию были предоставлены энциклопедии и справочники, вышедшие в свет еще в 30-е годы 20 века, учебники довоенного времени, номера районной газеты «Путь Ильича» и материалы из семейных архивов участников Великой Отечественной войны 1941-1945гг.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1026" name="Picture 2" descr="C:\Users\1\Desktop\10000092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733" y="2636912"/>
            <a:ext cx="4857893" cy="364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i="1" strike="noStrike" spc="-1">
                <a:solidFill>
                  <a:srgbClr val="C00000"/>
                </a:solidFill>
                <a:latin typeface="Calibri"/>
                <a:ea typeface="DejaVu Sans"/>
              </a:rPr>
              <a:t>Волонтеры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467640" y="1268640"/>
            <a:ext cx="8218080" cy="485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281"/>
              </a:spcBef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Как известно, волонтер — это доброволец, который бесплатно тратит свои силы и время ради того, чтобы оказать помощь конкретному нуждающемуся в ней человеку или выполнить какое-нибудь общественно полезное дело. Волонтеры нашей школы в декабре провели школьную акцию в Международный день отказа от курения. Ребята разместили постеры в коридоре школы, на линейке познакомили учащихся с результатами опроса по теме акции и организовали просмотр видеороликов «О вреде курительных смесей, электронных сигарет, вейпов». Кроме тогоприняли участие в региональной акции «Жизнь без ДТП», приуроченной к Всемирному дню памяти жертв ДТП. .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126" name="Рисунок 125"/>
          <p:cNvPicPr/>
          <p:nvPr/>
        </p:nvPicPr>
        <p:blipFill>
          <a:blip r:embed="rId2"/>
          <a:stretch/>
        </p:blipFill>
        <p:spPr>
          <a:xfrm>
            <a:off x="576000" y="2880000"/>
            <a:ext cx="3672000" cy="2737440"/>
          </a:xfrm>
          <a:prstGeom prst="rect">
            <a:avLst/>
          </a:prstGeom>
          <a:ln>
            <a:noFill/>
          </a:ln>
        </p:spPr>
      </p:pic>
      <p:pic>
        <p:nvPicPr>
          <p:cNvPr id="127" name="Рисунок 126"/>
          <p:cNvPicPr/>
          <p:nvPr/>
        </p:nvPicPr>
        <p:blipFill>
          <a:blip r:embed="rId3"/>
          <a:stretch/>
        </p:blipFill>
        <p:spPr>
          <a:xfrm>
            <a:off x="4464000" y="2919240"/>
            <a:ext cx="3600000" cy="270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i="1" strike="noStrike" spc="-1">
                <a:solidFill>
                  <a:srgbClr val="C00000"/>
                </a:solidFill>
                <a:latin typeface="Calibri"/>
                <a:ea typeface="DejaVu Sans"/>
              </a:rPr>
              <a:t>Первые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467640" y="1268640"/>
            <a:ext cx="8218080" cy="485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00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1 декабря ученицы 7-го класса Горденкова С. и Герлинг К. приняли участие в Всероссийском правовом диктанте, а 12 декабря в День Конституции РФ (30-летие Конституции Российской Федерации) — основного закона государства, в МОБУ «Пружининская СШ» ребятами из "Движения Первых" была организована и проведена  игра-квест «Путешествие в страну Конституция».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130" name="Рисунок 129"/>
          <p:cNvPicPr/>
          <p:nvPr/>
        </p:nvPicPr>
        <p:blipFill>
          <a:blip r:embed="rId2"/>
          <a:stretch/>
        </p:blipFill>
        <p:spPr>
          <a:xfrm>
            <a:off x="900000" y="2304000"/>
            <a:ext cx="3060000" cy="3743640"/>
          </a:xfrm>
          <a:prstGeom prst="rect">
            <a:avLst/>
          </a:prstGeom>
          <a:ln>
            <a:noFill/>
          </a:ln>
        </p:spPr>
      </p:pic>
      <p:pic>
        <p:nvPicPr>
          <p:cNvPr id="131" name="Рисунок 130"/>
          <p:cNvPicPr/>
          <p:nvPr/>
        </p:nvPicPr>
        <p:blipFill>
          <a:blip r:embed="rId3"/>
          <a:stretch/>
        </p:blipFill>
        <p:spPr>
          <a:xfrm>
            <a:off x="4464000" y="2304000"/>
            <a:ext cx="3527640" cy="280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i="1" strike="noStrike" spc="-1">
                <a:solidFill>
                  <a:srgbClr val="C00000"/>
                </a:solidFill>
                <a:latin typeface="Calibri"/>
                <a:ea typeface="DejaVu Sans"/>
              </a:rPr>
              <a:t>Поздравляем победителей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just">
              <a:lnSpc>
                <a:spcPct val="100000"/>
              </a:lnSpc>
              <a:spcBef>
                <a:spcPts val="281"/>
              </a:spcBef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В декабре наша школа приняла участие в региональном фестивале центров образования "Точка роста".Ученики Хромова Софья и Жибарев Николай представили творческий межпредметный проект "Фонтаны» и стали победителями, руководителями которого были Герасимова М.Ю. и Левина Е.А.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134" name="Рисунок 133"/>
          <p:cNvPicPr/>
          <p:nvPr/>
        </p:nvPicPr>
        <p:blipFill>
          <a:blip r:embed="rId2"/>
          <a:stretch/>
        </p:blipFill>
        <p:spPr>
          <a:xfrm>
            <a:off x="576360" y="2448000"/>
            <a:ext cx="3311640" cy="3692520"/>
          </a:xfrm>
          <a:prstGeom prst="rect">
            <a:avLst/>
          </a:prstGeom>
          <a:ln>
            <a:noFill/>
          </a:ln>
        </p:spPr>
      </p:pic>
      <p:pic>
        <p:nvPicPr>
          <p:cNvPr id="135" name="Рисунок 134"/>
          <p:cNvPicPr/>
          <p:nvPr/>
        </p:nvPicPr>
        <p:blipFill>
          <a:blip r:embed="rId3"/>
          <a:stretch/>
        </p:blipFill>
        <p:spPr>
          <a:xfrm>
            <a:off x="4176000" y="2448000"/>
            <a:ext cx="3352680" cy="3677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i="1" strike="noStrike" spc="-1">
                <a:solidFill>
                  <a:srgbClr val="C00000"/>
                </a:solidFill>
                <a:latin typeface="Calibri"/>
                <a:ea typeface="DejaVu Sans"/>
              </a:rPr>
              <a:t>Новогодние мастер-классы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000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В декабре мы все предвкушаем наступление Нового года. 13 декабря в нашей школе был организован мастер - класс "Новогодний венок". Это мероприятие было  проведено Шиловой С.Ю., классным руководителем  - Урычевой С.М. и ребятами 8 класса для учащихся начальных классов. 26 декабря для ребят 5-11 классов мамой одного из учеников нашей школы - Разживиной Надеждой Борисовной был организован и проведен мастер - класс "Новогодняя игрушка". 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138" name="Рисунок 137"/>
          <p:cNvPicPr/>
          <p:nvPr/>
        </p:nvPicPr>
        <p:blipFill>
          <a:blip r:embed="rId2"/>
          <a:stretch/>
        </p:blipFill>
        <p:spPr>
          <a:xfrm>
            <a:off x="936000" y="2868480"/>
            <a:ext cx="3214800" cy="2891520"/>
          </a:xfrm>
          <a:prstGeom prst="rect">
            <a:avLst/>
          </a:prstGeom>
          <a:ln>
            <a:noFill/>
          </a:ln>
        </p:spPr>
      </p:pic>
      <p:pic>
        <p:nvPicPr>
          <p:cNvPr id="139" name="Рисунок 138"/>
          <p:cNvPicPr/>
          <p:nvPr/>
        </p:nvPicPr>
        <p:blipFill>
          <a:blip r:embed="rId3"/>
          <a:stretch/>
        </p:blipFill>
        <p:spPr>
          <a:xfrm>
            <a:off x="4464000" y="2880000"/>
            <a:ext cx="3383640" cy="295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i="1" strike="noStrike" spc="-1">
                <a:solidFill>
                  <a:srgbClr val="C00000"/>
                </a:solidFill>
                <a:latin typeface="Calibri"/>
                <a:ea typeface="DejaVu Sans"/>
              </a:rPr>
              <a:t>Новогодние мероприятия. 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141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just">
              <a:lnSpc>
                <a:spcPct val="100000"/>
              </a:lnSpc>
              <a:spcBef>
                <a:spcPts val="281"/>
              </a:spcBef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6 декабря группа школьников нашей школы посетила Карамельную фабрику Деда Мороза в г. Ярославль. Новогодняя шоу программа “НОВЫЙГОДШОУ” для школьников 10-18 лет стартовала 19 декабря в Центре детей и юношества г. Ярославля. Одними из первых ее посмотрели и приняли активное участие ребята нашей школы. 20 декабря ребята нашей школы побывали в музее «Космос»  с Никульское, где прошла научно-познавательная театрализованная программа «Космический секрет Нового Года». В преддверие Нового года мы также  побывали в Центре дополнительного образования"Лидер"., где была представлена вниманию добрая поучительная сказка "Морозко».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142" name="Рисунок 141"/>
          <p:cNvPicPr/>
          <p:nvPr/>
        </p:nvPicPr>
        <p:blipFill>
          <a:blip r:embed="rId2"/>
          <a:stretch/>
        </p:blipFill>
        <p:spPr>
          <a:xfrm>
            <a:off x="532440" y="3245400"/>
            <a:ext cx="3663360" cy="2879640"/>
          </a:xfrm>
          <a:prstGeom prst="rect">
            <a:avLst/>
          </a:prstGeom>
          <a:ln>
            <a:noFill/>
          </a:ln>
        </p:spPr>
      </p:pic>
      <p:pic>
        <p:nvPicPr>
          <p:cNvPr id="143" name="Рисунок 142"/>
          <p:cNvPicPr/>
          <p:nvPr/>
        </p:nvPicPr>
        <p:blipFill>
          <a:blip r:embed="rId3"/>
          <a:stretch/>
        </p:blipFill>
        <p:spPr>
          <a:xfrm rot="10800000" flipH="1">
            <a:off x="4392000" y="3239640"/>
            <a:ext cx="4293720" cy="2499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i="1" strike="noStrike" spc="-1">
                <a:solidFill>
                  <a:srgbClr val="C00000"/>
                </a:solidFill>
                <a:latin typeface="Calibri"/>
                <a:ea typeface="DejaVu Sans"/>
              </a:rPr>
              <a:t>Школьная елка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000" algn="just">
              <a:lnSpc>
                <a:spcPct val="10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Вторая четверть завершилась новогодним школьным представлением. В подготовке и проведении участвовали все ребята школы. Кто-то украшал елку, «театральную» сцену, кто-то участвовал в спектакле. Праздник удался на славу! Мы благодарим всех за участии в этом празднике!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146" name="Рисунок 145"/>
          <p:cNvPicPr/>
          <p:nvPr/>
        </p:nvPicPr>
        <p:blipFill>
          <a:blip r:embed="rId2"/>
          <a:stretch/>
        </p:blipFill>
        <p:spPr>
          <a:xfrm>
            <a:off x="936000" y="2496600"/>
            <a:ext cx="2879640" cy="2831400"/>
          </a:xfrm>
          <a:prstGeom prst="rect">
            <a:avLst/>
          </a:prstGeom>
          <a:ln>
            <a:noFill/>
          </a:ln>
        </p:spPr>
      </p:pic>
      <p:pic>
        <p:nvPicPr>
          <p:cNvPr id="147" name="Рисунок 146"/>
          <p:cNvPicPr/>
          <p:nvPr/>
        </p:nvPicPr>
        <p:blipFill>
          <a:blip r:embed="rId3"/>
          <a:stretch/>
        </p:blipFill>
        <p:spPr>
          <a:xfrm>
            <a:off x="4039920" y="2520000"/>
            <a:ext cx="4240080" cy="266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608</Words>
  <Application>Microsoft Office PowerPoint</Application>
  <PresentationFormat>Экран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User</dc:creator>
  <dc:description/>
  <cp:lastModifiedBy>1</cp:lastModifiedBy>
  <cp:revision>11</cp:revision>
  <dcterms:created xsi:type="dcterms:W3CDTF">2014-07-18T16:17:44Z</dcterms:created>
  <dcterms:modified xsi:type="dcterms:W3CDTF">2024-01-23T16:24:42Z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